
<file path=[Content_Types].xml><?xml version="1.0" encoding="utf-8"?>
<Types xmlns="http://schemas.openxmlformats.org/package/2006/content-types"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</p:sldIdLst>
  <p:sldSz cx="12801600" cy="9601200" type="A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3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7" Type="http://schemas.openxmlformats.org/officeDocument/2006/relationships/tableStyles" Target="tableStyles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600200" y="1571308"/>
            <a:ext cx="9601201" cy="3342640"/>
          </a:xfrm>
        </p:spPr>
        <p:txBody>
          <a:bodyPr anchor="b"/>
          <a:lstStyle>
            <a:lvl1pPr algn="ctr">
              <a:defRPr sz="84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600200" y="5042853"/>
            <a:ext cx="9601201" cy="2318067"/>
          </a:xfrm>
        </p:spPr>
        <p:txBody>
          <a:bodyPr/>
          <a:lstStyle>
            <a:lvl1pPr marL="0" indent="0" algn="ctr">
              <a:buNone/>
              <a:defRPr sz="3360"/>
            </a:lvl1pPr>
            <a:lvl2pPr marL="640080" indent="0" algn="ctr">
              <a:buNone/>
              <a:defRPr sz="2800"/>
            </a:lvl2pPr>
            <a:lvl3pPr marL="1280160" indent="0" algn="ctr">
              <a:buNone/>
              <a:defRPr sz="2520"/>
            </a:lvl3pPr>
            <a:lvl4pPr marL="1920240" indent="0" algn="ctr">
              <a:buNone/>
              <a:defRPr sz="2240"/>
            </a:lvl4pPr>
            <a:lvl5pPr marL="2560320" indent="0" algn="ctr">
              <a:buNone/>
              <a:defRPr sz="2240"/>
            </a:lvl5pPr>
            <a:lvl6pPr marL="3200400" indent="0" algn="ctr">
              <a:buNone/>
              <a:defRPr sz="2240"/>
            </a:lvl6pPr>
            <a:lvl7pPr marL="3840480" indent="0" algn="ctr">
              <a:buNone/>
              <a:defRPr sz="2240"/>
            </a:lvl7pPr>
            <a:lvl8pPr marL="4480560" indent="0" algn="ctr">
              <a:buNone/>
              <a:defRPr sz="2240"/>
            </a:lvl8pPr>
            <a:lvl9pPr marL="5120640" indent="0" algn="ctr">
              <a:buNone/>
              <a:defRPr sz="224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73443" y="2393633"/>
            <a:ext cx="11041381" cy="3993832"/>
          </a:xfrm>
        </p:spPr>
        <p:txBody>
          <a:bodyPr anchor="b"/>
          <a:lstStyle>
            <a:lvl1pPr>
              <a:defRPr sz="84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73443" y="6425248"/>
            <a:ext cx="11041381" cy="2100262"/>
          </a:xfrm>
        </p:spPr>
        <p:txBody>
          <a:bodyPr/>
          <a:lstStyle>
            <a:lvl1pPr marL="0" indent="0">
              <a:buNone/>
              <a:defRPr sz="3360">
                <a:solidFill>
                  <a:schemeClr val="tx1">
                    <a:tint val="75000"/>
                  </a:schemeClr>
                </a:solidFill>
              </a:defRPr>
            </a:lvl1pPr>
            <a:lvl2pPr marL="64008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2pPr>
            <a:lvl3pPr marL="1280160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3pPr>
            <a:lvl4pPr marL="192024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4pPr>
            <a:lvl5pPr marL="256032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5pPr>
            <a:lvl6pPr marL="320040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6pPr>
            <a:lvl7pPr marL="384048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7pPr>
            <a:lvl8pPr marL="448056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8pPr>
            <a:lvl9pPr marL="512064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80110" y="2555875"/>
            <a:ext cx="5440681" cy="6091873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480811" y="2555875"/>
            <a:ext cx="5440681" cy="6091873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81777" y="511175"/>
            <a:ext cx="11041381" cy="1855788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81777" y="2353628"/>
            <a:ext cx="5415677" cy="1153477"/>
          </a:xfrm>
        </p:spPr>
        <p:txBody>
          <a:bodyPr anchor="b"/>
          <a:lstStyle>
            <a:lvl1pPr marL="0" indent="0">
              <a:buNone/>
              <a:defRPr sz="336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20" b="1"/>
            </a:lvl3pPr>
            <a:lvl4pPr marL="1920240" indent="0">
              <a:buNone/>
              <a:defRPr sz="2240" b="1"/>
            </a:lvl4pPr>
            <a:lvl5pPr marL="2560320" indent="0">
              <a:buNone/>
              <a:defRPr sz="2240" b="1"/>
            </a:lvl5pPr>
            <a:lvl6pPr marL="3200400" indent="0">
              <a:buNone/>
              <a:defRPr sz="2240" b="1"/>
            </a:lvl6pPr>
            <a:lvl7pPr marL="3840480" indent="0">
              <a:buNone/>
              <a:defRPr sz="2240" b="1"/>
            </a:lvl7pPr>
            <a:lvl8pPr marL="4480560" indent="0">
              <a:buNone/>
              <a:defRPr sz="2240" b="1"/>
            </a:lvl8pPr>
            <a:lvl9pPr marL="5120640" indent="0">
              <a:buNone/>
              <a:defRPr sz="224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81777" y="3507105"/>
            <a:ext cx="5415677" cy="5158423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480811" y="2353628"/>
            <a:ext cx="5442348" cy="1153477"/>
          </a:xfrm>
        </p:spPr>
        <p:txBody>
          <a:bodyPr anchor="b"/>
          <a:lstStyle>
            <a:lvl1pPr marL="0" indent="0">
              <a:buNone/>
              <a:defRPr sz="336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20" b="1"/>
            </a:lvl3pPr>
            <a:lvl4pPr marL="1920240" indent="0">
              <a:buNone/>
              <a:defRPr sz="2240" b="1"/>
            </a:lvl4pPr>
            <a:lvl5pPr marL="2560320" indent="0">
              <a:buNone/>
              <a:defRPr sz="2240" b="1"/>
            </a:lvl5pPr>
            <a:lvl6pPr marL="3200400" indent="0">
              <a:buNone/>
              <a:defRPr sz="2240" b="1"/>
            </a:lvl6pPr>
            <a:lvl7pPr marL="3840480" indent="0">
              <a:buNone/>
              <a:defRPr sz="2240" b="1"/>
            </a:lvl7pPr>
            <a:lvl8pPr marL="4480560" indent="0">
              <a:buNone/>
              <a:defRPr sz="2240" b="1"/>
            </a:lvl8pPr>
            <a:lvl9pPr marL="5120640" indent="0">
              <a:buNone/>
              <a:defRPr sz="224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480811" y="3507105"/>
            <a:ext cx="5442348" cy="5158423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81777" y="640080"/>
            <a:ext cx="4128849" cy="2240280"/>
          </a:xfrm>
        </p:spPr>
        <p:txBody>
          <a:bodyPr anchor="b"/>
          <a:lstStyle>
            <a:lvl1pPr>
              <a:defRPr sz="448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442348" y="1382395"/>
            <a:ext cx="6480811" cy="6823075"/>
          </a:xfrm>
        </p:spPr>
        <p:txBody>
          <a:bodyPr/>
          <a:lstStyle>
            <a:lvl1pPr>
              <a:defRPr sz="4480"/>
            </a:lvl1pPr>
            <a:lvl2pPr>
              <a:defRPr sz="3920"/>
            </a:lvl2pPr>
            <a:lvl3pPr>
              <a:defRPr sz="3360"/>
            </a:lvl3pPr>
            <a:lvl4pPr>
              <a:defRPr sz="2800"/>
            </a:lvl4pPr>
            <a:lvl5pPr>
              <a:defRPr sz="2800"/>
            </a:lvl5pPr>
            <a:lvl6pPr>
              <a:defRPr sz="2800"/>
            </a:lvl6pPr>
            <a:lvl7pPr>
              <a:defRPr sz="2800"/>
            </a:lvl7pPr>
            <a:lvl8pPr>
              <a:defRPr sz="2800"/>
            </a:lvl8pPr>
            <a:lvl9pPr>
              <a:defRPr sz="2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81777" y="2880360"/>
            <a:ext cx="4128849" cy="5336223"/>
          </a:xfrm>
        </p:spPr>
        <p:txBody>
          <a:bodyPr/>
          <a:lstStyle>
            <a:lvl1pPr marL="0" indent="0">
              <a:buNone/>
              <a:defRPr sz="2240"/>
            </a:lvl1pPr>
            <a:lvl2pPr marL="640080" indent="0">
              <a:buNone/>
              <a:defRPr sz="1960"/>
            </a:lvl2pPr>
            <a:lvl3pPr marL="1280160" indent="0">
              <a:buNone/>
              <a:defRPr sz="1680"/>
            </a:lvl3pPr>
            <a:lvl4pPr marL="1920240" indent="0">
              <a:buNone/>
              <a:defRPr sz="1400"/>
            </a:lvl4pPr>
            <a:lvl5pPr marL="2560320" indent="0">
              <a:buNone/>
              <a:defRPr sz="1400"/>
            </a:lvl5pPr>
            <a:lvl6pPr marL="3200400" indent="0">
              <a:buNone/>
              <a:defRPr sz="1400"/>
            </a:lvl6pPr>
            <a:lvl7pPr marL="3840480" indent="0">
              <a:buNone/>
              <a:defRPr sz="1400"/>
            </a:lvl7pPr>
            <a:lvl8pPr marL="4480560" indent="0">
              <a:buNone/>
              <a:defRPr sz="1400"/>
            </a:lvl8pPr>
            <a:lvl9pPr marL="512064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81777" y="640080"/>
            <a:ext cx="4128849" cy="2240280"/>
          </a:xfrm>
        </p:spPr>
        <p:txBody>
          <a:bodyPr anchor="b"/>
          <a:lstStyle>
            <a:lvl1pPr>
              <a:defRPr sz="448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442348" y="1382395"/>
            <a:ext cx="6480811" cy="6823075"/>
          </a:xfrm>
        </p:spPr>
        <p:txBody>
          <a:bodyPr/>
          <a:lstStyle>
            <a:lvl1pPr marL="0" indent="0">
              <a:buNone/>
              <a:defRPr sz="4480"/>
            </a:lvl1pPr>
            <a:lvl2pPr marL="640080" indent="0">
              <a:buNone/>
              <a:defRPr sz="3920"/>
            </a:lvl2pPr>
            <a:lvl3pPr marL="1280160" indent="0">
              <a:buNone/>
              <a:defRPr sz="3360"/>
            </a:lvl3pPr>
            <a:lvl4pPr marL="1920240" indent="0">
              <a:buNone/>
              <a:defRPr sz="2800"/>
            </a:lvl4pPr>
            <a:lvl5pPr marL="2560320" indent="0">
              <a:buNone/>
              <a:defRPr sz="2800"/>
            </a:lvl5pPr>
            <a:lvl6pPr marL="3200400" indent="0">
              <a:buNone/>
              <a:defRPr sz="2800"/>
            </a:lvl6pPr>
            <a:lvl7pPr marL="3840480" indent="0">
              <a:buNone/>
              <a:defRPr sz="2800"/>
            </a:lvl7pPr>
            <a:lvl8pPr marL="4480560" indent="0">
              <a:buNone/>
              <a:defRPr sz="2800"/>
            </a:lvl8pPr>
            <a:lvl9pPr marL="5120640" indent="0">
              <a:buNone/>
              <a:defRPr sz="28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81777" y="2880360"/>
            <a:ext cx="4128849" cy="5336223"/>
          </a:xfrm>
        </p:spPr>
        <p:txBody>
          <a:bodyPr/>
          <a:lstStyle>
            <a:lvl1pPr marL="0" indent="0">
              <a:buNone/>
              <a:defRPr sz="2240"/>
            </a:lvl1pPr>
            <a:lvl2pPr marL="640080" indent="0">
              <a:buNone/>
              <a:defRPr sz="1960"/>
            </a:lvl2pPr>
            <a:lvl3pPr marL="1280160" indent="0">
              <a:buNone/>
              <a:defRPr sz="1680"/>
            </a:lvl3pPr>
            <a:lvl4pPr marL="1920240" indent="0">
              <a:buNone/>
              <a:defRPr sz="1400"/>
            </a:lvl4pPr>
            <a:lvl5pPr marL="2560320" indent="0">
              <a:buNone/>
              <a:defRPr sz="1400"/>
            </a:lvl5pPr>
            <a:lvl6pPr marL="3200400" indent="0">
              <a:buNone/>
              <a:defRPr sz="1400"/>
            </a:lvl6pPr>
            <a:lvl7pPr marL="3840480" indent="0">
              <a:buNone/>
              <a:defRPr sz="1400"/>
            </a:lvl7pPr>
            <a:lvl8pPr marL="4480560" indent="0">
              <a:buNone/>
              <a:defRPr sz="1400"/>
            </a:lvl8pPr>
            <a:lvl9pPr marL="512064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9161146" y="511175"/>
            <a:ext cx="2760345" cy="8136573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80110" y="511175"/>
            <a:ext cx="8121016" cy="8136573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80110" y="511175"/>
            <a:ext cx="11041381" cy="18557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80110" y="2555875"/>
            <a:ext cx="11041381" cy="60918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80110" y="8898890"/>
            <a:ext cx="288036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240530" y="8898890"/>
            <a:ext cx="432054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9041131" y="8898890"/>
            <a:ext cx="288036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1280160" rtl="0" eaLnBrk="1" latinLnBrk="0" hangingPunct="1">
        <a:lnSpc>
          <a:spcPct val="90000"/>
        </a:lnSpc>
        <a:spcBef>
          <a:spcPct val="0"/>
        </a:spcBef>
        <a:buNone/>
        <a:defRPr sz="616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20040" indent="-320040" algn="l" defTabSz="1280160" rtl="0" eaLnBrk="1" latinLnBrk="0" hangingPunct="1">
        <a:lnSpc>
          <a:spcPct val="90000"/>
        </a:lnSpc>
        <a:spcBef>
          <a:spcPts val="1400"/>
        </a:spcBef>
        <a:buFont typeface="Arial" panose="020B0604020202020204" pitchFamily="34" charset="0"/>
        <a:buChar char="•"/>
        <a:defRPr sz="3920" kern="1200">
          <a:solidFill>
            <a:schemeClr val="tx1"/>
          </a:solidFill>
          <a:latin typeface="+mn-lt"/>
          <a:ea typeface="+mn-ea"/>
          <a:cs typeface="+mn-cs"/>
        </a:defRPr>
      </a:lvl1pPr>
      <a:lvl2pPr marL="96012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3360" kern="1200">
          <a:solidFill>
            <a:schemeClr val="tx1"/>
          </a:solidFill>
          <a:latin typeface="+mn-lt"/>
          <a:ea typeface="+mn-ea"/>
          <a:cs typeface="+mn-cs"/>
        </a:defRPr>
      </a:lvl2pPr>
      <a:lvl3pPr marL="160020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224028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4pPr>
      <a:lvl5pPr marL="288036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5pPr>
      <a:lvl6pPr marL="352044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6pPr>
      <a:lvl7pPr marL="416052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8pPr>
      <a:lvl9pPr marL="544068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2pPr>
      <a:lvl3pPr marL="128016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3pPr>
      <a:lvl4pPr marL="192024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4pPr>
      <a:lvl5pPr marL="256032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5pPr>
      <a:lvl6pPr marL="320040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6pPr>
      <a:lvl7pPr marL="384048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7pPr>
      <a:lvl8pPr marL="448056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8pPr>
      <a:lvl9pPr marL="512064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矩形 3"/>
          <p:cNvSpPr/>
          <p:nvPr/>
        </p:nvSpPr>
        <p:spPr>
          <a:xfrm>
            <a:off x="3382645" y="770255"/>
            <a:ext cx="5911850" cy="539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1600" b="1"/>
              <a:t>巴中市产业发展集团有限公司</a:t>
            </a:r>
            <a:endParaRPr lang="zh-CN" altLang="en-US" sz="1600" b="1"/>
          </a:p>
        </p:txBody>
      </p:sp>
      <p:sp>
        <p:nvSpPr>
          <p:cNvPr id="5" name="矩形 4"/>
          <p:cNvSpPr/>
          <p:nvPr/>
        </p:nvSpPr>
        <p:spPr>
          <a:xfrm>
            <a:off x="5645786" y="1901190"/>
            <a:ext cx="1370965" cy="539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1400"/>
              <a:t>全资子公司</a:t>
            </a:r>
            <a:endParaRPr lang="zh-CN" altLang="en-US" sz="1400"/>
          </a:p>
        </p:txBody>
      </p:sp>
      <p:sp>
        <p:nvSpPr>
          <p:cNvPr id="8" name="矩形 7"/>
          <p:cNvSpPr/>
          <p:nvPr/>
        </p:nvSpPr>
        <p:spPr>
          <a:xfrm>
            <a:off x="2780030" y="3257550"/>
            <a:ext cx="539750" cy="284988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eaVert" rtlCol="0" anchor="ctr"/>
          <a:p>
            <a:pPr algn="ctr"/>
            <a:r>
              <a:rPr lang="zh-CN" altLang="en-US" sz="1200"/>
              <a:t>四川巴中国家粮食和物资储备库有限公司</a:t>
            </a:r>
            <a:endParaRPr lang="zh-CN" altLang="en-US" sz="1200"/>
          </a:p>
        </p:txBody>
      </p:sp>
      <p:sp>
        <p:nvSpPr>
          <p:cNvPr id="9" name="矩形 8"/>
          <p:cNvSpPr/>
          <p:nvPr/>
        </p:nvSpPr>
        <p:spPr>
          <a:xfrm>
            <a:off x="4575810" y="3257550"/>
            <a:ext cx="539750" cy="239204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eaVert" rtlCol="0" anchor="ctr"/>
          <a:p>
            <a:pPr algn="ctr"/>
            <a:r>
              <a:rPr lang="zh-CN" altLang="en-US" sz="1200"/>
              <a:t>巴中自然资源投资集团有限公司</a:t>
            </a:r>
            <a:endParaRPr lang="zh-CN" altLang="en-US" sz="1200"/>
          </a:p>
        </p:txBody>
      </p:sp>
      <p:sp>
        <p:nvSpPr>
          <p:cNvPr id="10" name="矩形 9"/>
          <p:cNvSpPr/>
          <p:nvPr/>
        </p:nvSpPr>
        <p:spPr>
          <a:xfrm>
            <a:off x="6657975" y="3266440"/>
            <a:ext cx="539750" cy="255460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eaVert" rtlCol="0" anchor="ctr"/>
          <a:p>
            <a:pPr algn="ctr"/>
            <a:r>
              <a:rPr lang="zh-CN" altLang="en-US" sz="1200"/>
              <a:t>巴中乾兴产业园区建设投资有限公司</a:t>
            </a:r>
            <a:endParaRPr lang="zh-CN" altLang="en-US" sz="1200"/>
          </a:p>
        </p:txBody>
      </p:sp>
      <p:sp>
        <p:nvSpPr>
          <p:cNvPr id="11" name="矩形 10"/>
          <p:cNvSpPr/>
          <p:nvPr/>
        </p:nvSpPr>
        <p:spPr>
          <a:xfrm>
            <a:off x="8081645" y="3270885"/>
            <a:ext cx="539750" cy="254571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eaVert" rtlCol="0" anchor="ctr"/>
          <a:p>
            <a:pPr algn="ctr"/>
            <a:r>
              <a:rPr lang="zh-CN" altLang="en-US" sz="1200"/>
              <a:t>巴中市秦巴田园农业发展有限公司</a:t>
            </a:r>
            <a:endParaRPr lang="zh-CN" altLang="en-US" sz="1200"/>
          </a:p>
        </p:txBody>
      </p:sp>
      <p:sp>
        <p:nvSpPr>
          <p:cNvPr id="12" name="矩形 11"/>
          <p:cNvSpPr/>
          <p:nvPr/>
        </p:nvSpPr>
        <p:spPr>
          <a:xfrm>
            <a:off x="8850630" y="3257550"/>
            <a:ext cx="539750" cy="254571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eaVert" rtlCol="0" anchor="ctr"/>
          <a:p>
            <a:pPr algn="ctr"/>
            <a:r>
              <a:rPr lang="zh-CN" altLang="en-US" sz="1200"/>
              <a:t>巴中数据集团有限公司</a:t>
            </a:r>
            <a:endParaRPr lang="zh-CN" altLang="en-US" sz="1200"/>
          </a:p>
        </p:txBody>
      </p:sp>
      <p:sp>
        <p:nvSpPr>
          <p:cNvPr id="20" name="矩形 19"/>
          <p:cNvSpPr/>
          <p:nvPr/>
        </p:nvSpPr>
        <p:spPr>
          <a:xfrm>
            <a:off x="3865245" y="6604000"/>
            <a:ext cx="539750" cy="226885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eaVert" rtlCol="0" anchor="ctr"/>
          <a:p>
            <a:pPr algn="ctr"/>
            <a:r>
              <a:rPr lang="zh-CN" altLang="en-US" sz="1200"/>
              <a:t>巴中俊佑工程项目管理有限公司</a:t>
            </a:r>
            <a:endParaRPr lang="zh-CN" altLang="en-US" sz="1200"/>
          </a:p>
        </p:txBody>
      </p:sp>
      <p:sp>
        <p:nvSpPr>
          <p:cNvPr id="21" name="矩形 20"/>
          <p:cNvSpPr/>
          <p:nvPr/>
        </p:nvSpPr>
        <p:spPr>
          <a:xfrm>
            <a:off x="4456430" y="6604000"/>
            <a:ext cx="539750" cy="226885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eaVert" rtlCol="0" anchor="ctr"/>
          <a:p>
            <a:pPr algn="ctr"/>
            <a:r>
              <a:rPr lang="zh-CN" altLang="en-US" sz="1200"/>
              <a:t>巴中俊泰勘测规划设计有限公司</a:t>
            </a:r>
            <a:endParaRPr lang="zh-CN" altLang="en-US" sz="1200"/>
          </a:p>
        </p:txBody>
      </p:sp>
      <p:sp>
        <p:nvSpPr>
          <p:cNvPr id="22" name="矩形 21"/>
          <p:cNvSpPr/>
          <p:nvPr/>
        </p:nvSpPr>
        <p:spPr>
          <a:xfrm>
            <a:off x="5069840" y="6604000"/>
            <a:ext cx="539750" cy="226885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eaVert" rtlCol="0" anchor="ctr"/>
          <a:p>
            <a:pPr algn="ctr"/>
            <a:r>
              <a:rPr lang="zh-CN" altLang="en-US" sz="1200"/>
              <a:t>巴中琨硕质量检测有限公司</a:t>
            </a:r>
            <a:endParaRPr lang="zh-CN" altLang="en-US" sz="1200"/>
          </a:p>
        </p:txBody>
      </p:sp>
      <p:sp>
        <p:nvSpPr>
          <p:cNvPr id="23" name="矩形 22"/>
          <p:cNvSpPr/>
          <p:nvPr/>
        </p:nvSpPr>
        <p:spPr>
          <a:xfrm>
            <a:off x="2390775" y="6604000"/>
            <a:ext cx="539750" cy="226885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eaVert" rtlCol="0" anchor="ctr"/>
          <a:p>
            <a:pPr algn="ctr"/>
            <a:r>
              <a:rPr lang="zh-CN" altLang="en-US" sz="1200"/>
              <a:t>巴中市恒兴工贸有限责任公司</a:t>
            </a:r>
            <a:endParaRPr lang="zh-CN" altLang="en-US" sz="1200"/>
          </a:p>
        </p:txBody>
      </p:sp>
      <p:sp>
        <p:nvSpPr>
          <p:cNvPr id="24" name="矩形 23"/>
          <p:cNvSpPr/>
          <p:nvPr/>
        </p:nvSpPr>
        <p:spPr>
          <a:xfrm>
            <a:off x="3002915" y="6604000"/>
            <a:ext cx="539750" cy="226885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eaVert" rtlCol="0" anchor="ctr"/>
          <a:p>
            <a:pPr algn="ctr"/>
            <a:r>
              <a:rPr lang="zh-CN" altLang="en-US" sz="1200"/>
              <a:t>巴中中良商贸物流有限责任公司</a:t>
            </a:r>
            <a:endParaRPr lang="zh-CN" altLang="en-US" sz="1200"/>
          </a:p>
        </p:txBody>
      </p:sp>
      <p:sp>
        <p:nvSpPr>
          <p:cNvPr id="26" name="矩形 25"/>
          <p:cNvSpPr/>
          <p:nvPr/>
        </p:nvSpPr>
        <p:spPr>
          <a:xfrm>
            <a:off x="6662420" y="6632575"/>
            <a:ext cx="539750" cy="226885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eaVert" rtlCol="0" anchor="ctr"/>
          <a:p>
            <a:pPr algn="ctr"/>
            <a:r>
              <a:rPr lang="zh-CN" altLang="en-US" sz="1200"/>
              <a:t>巴中乾兴汇建材贸易有限公司</a:t>
            </a:r>
            <a:endParaRPr lang="zh-CN" altLang="en-US" sz="1200"/>
          </a:p>
        </p:txBody>
      </p:sp>
      <p:sp>
        <p:nvSpPr>
          <p:cNvPr id="27" name="矩形 26"/>
          <p:cNvSpPr/>
          <p:nvPr/>
        </p:nvSpPr>
        <p:spPr>
          <a:xfrm>
            <a:off x="8047990" y="6613525"/>
            <a:ext cx="539750" cy="226885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eaVert" rtlCol="0" anchor="ctr"/>
          <a:p>
            <a:pPr algn="ctr"/>
            <a:r>
              <a:rPr lang="zh-CN" altLang="en-US" sz="1200"/>
              <a:t>四川通江银耳产业发展有限公司</a:t>
            </a:r>
            <a:endParaRPr lang="zh-CN" altLang="en-US" sz="1200"/>
          </a:p>
        </p:txBody>
      </p:sp>
      <p:cxnSp>
        <p:nvCxnSpPr>
          <p:cNvPr id="28" name="肘形连接符 27"/>
          <p:cNvCxnSpPr>
            <a:stCxn id="8" idx="2"/>
            <a:endCxn id="23" idx="0"/>
          </p:cNvCxnSpPr>
          <p:nvPr/>
        </p:nvCxnSpPr>
        <p:spPr>
          <a:xfrm rot="5400000">
            <a:off x="2606993" y="6161088"/>
            <a:ext cx="496570" cy="389255"/>
          </a:xfrm>
          <a:prstGeom prst="bentConnector3">
            <a:avLst>
              <a:gd name="adj1" fmla="val 49936"/>
            </a:avLst>
          </a:prstGeom>
          <a:ln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肘形连接符 28"/>
          <p:cNvCxnSpPr/>
          <p:nvPr/>
        </p:nvCxnSpPr>
        <p:spPr>
          <a:xfrm rot="5400000" flipV="1">
            <a:off x="2913063" y="6244273"/>
            <a:ext cx="496570" cy="222885"/>
          </a:xfrm>
          <a:prstGeom prst="bentConnector3">
            <a:avLst>
              <a:gd name="adj1" fmla="val 49936"/>
            </a:avLst>
          </a:prstGeom>
          <a:ln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肘形连接符 29"/>
          <p:cNvCxnSpPr>
            <a:stCxn id="9" idx="2"/>
            <a:endCxn id="20" idx="0"/>
          </p:cNvCxnSpPr>
          <p:nvPr/>
        </p:nvCxnSpPr>
        <p:spPr>
          <a:xfrm rot="5400000">
            <a:off x="4013200" y="5771515"/>
            <a:ext cx="954405" cy="710565"/>
          </a:xfrm>
          <a:prstGeom prst="bentConnector3">
            <a:avLst>
              <a:gd name="adj1" fmla="val 50033"/>
            </a:avLst>
          </a:prstGeom>
          <a:ln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肘形连接符 30"/>
          <p:cNvCxnSpPr>
            <a:stCxn id="9" idx="2"/>
            <a:endCxn id="21" idx="0"/>
          </p:cNvCxnSpPr>
          <p:nvPr/>
        </p:nvCxnSpPr>
        <p:spPr>
          <a:xfrm rot="5400000">
            <a:off x="4308793" y="6067108"/>
            <a:ext cx="954405" cy="119380"/>
          </a:xfrm>
          <a:prstGeom prst="bentConnector3">
            <a:avLst>
              <a:gd name="adj1" fmla="val 50000"/>
            </a:avLst>
          </a:prstGeom>
          <a:ln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肘形连接符 31"/>
          <p:cNvCxnSpPr>
            <a:stCxn id="9" idx="2"/>
            <a:endCxn id="22" idx="0"/>
          </p:cNvCxnSpPr>
          <p:nvPr/>
        </p:nvCxnSpPr>
        <p:spPr>
          <a:xfrm rot="5400000" flipV="1">
            <a:off x="4615498" y="5879783"/>
            <a:ext cx="954405" cy="494030"/>
          </a:xfrm>
          <a:prstGeom prst="bentConnector3">
            <a:avLst>
              <a:gd name="adj1" fmla="val 50000"/>
            </a:avLst>
          </a:prstGeom>
          <a:ln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肘形连接符 34"/>
          <p:cNvCxnSpPr>
            <a:stCxn id="5" idx="2"/>
            <a:endCxn id="8" idx="0"/>
          </p:cNvCxnSpPr>
          <p:nvPr/>
        </p:nvCxnSpPr>
        <p:spPr>
          <a:xfrm rot="5400000">
            <a:off x="4282440" y="1208405"/>
            <a:ext cx="816610" cy="3281680"/>
          </a:xfrm>
          <a:prstGeom prst="bentConnector3">
            <a:avLst>
              <a:gd name="adj1" fmla="val 50000"/>
            </a:avLst>
          </a:prstGeom>
          <a:ln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肘形连接符 35"/>
          <p:cNvCxnSpPr>
            <a:stCxn id="5" idx="2"/>
            <a:endCxn id="9" idx="0"/>
          </p:cNvCxnSpPr>
          <p:nvPr/>
        </p:nvCxnSpPr>
        <p:spPr>
          <a:xfrm rot="5400000">
            <a:off x="5180330" y="2106295"/>
            <a:ext cx="816610" cy="1485900"/>
          </a:xfrm>
          <a:prstGeom prst="bentConnector3">
            <a:avLst>
              <a:gd name="adj1" fmla="val 50000"/>
            </a:avLst>
          </a:prstGeom>
          <a:ln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肘形连接符 36"/>
          <p:cNvCxnSpPr>
            <a:stCxn id="5" idx="2"/>
            <a:endCxn id="11" idx="0"/>
          </p:cNvCxnSpPr>
          <p:nvPr/>
        </p:nvCxnSpPr>
        <p:spPr>
          <a:xfrm rot="5400000" flipV="1">
            <a:off x="6926580" y="1845945"/>
            <a:ext cx="829945" cy="2019935"/>
          </a:xfrm>
          <a:prstGeom prst="bentConnector3">
            <a:avLst>
              <a:gd name="adj1" fmla="val 50038"/>
            </a:avLst>
          </a:prstGeom>
          <a:ln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肘形连接符 37"/>
          <p:cNvCxnSpPr/>
          <p:nvPr/>
        </p:nvCxnSpPr>
        <p:spPr>
          <a:xfrm rot="5400000" flipV="1">
            <a:off x="7378025" y="1400135"/>
            <a:ext cx="816610" cy="2916000"/>
          </a:xfrm>
          <a:prstGeom prst="bentConnector3">
            <a:avLst>
              <a:gd name="adj1" fmla="val 50000"/>
            </a:avLst>
          </a:prstGeom>
          <a:ln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肘形连接符 42"/>
          <p:cNvCxnSpPr>
            <a:stCxn id="4" idx="2"/>
            <a:endCxn id="5" idx="0"/>
          </p:cNvCxnSpPr>
          <p:nvPr/>
        </p:nvCxnSpPr>
        <p:spPr>
          <a:xfrm rot="5400000">
            <a:off x="6039485" y="1602105"/>
            <a:ext cx="591185" cy="6985"/>
          </a:xfrm>
          <a:prstGeom prst="bentConnector3">
            <a:avLst>
              <a:gd name="adj1" fmla="val 48442"/>
            </a:avLst>
          </a:prstGeom>
          <a:ln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肘形连接符 45"/>
          <p:cNvCxnSpPr>
            <a:stCxn id="5" idx="2"/>
            <a:endCxn id="10" idx="0"/>
          </p:cNvCxnSpPr>
          <p:nvPr/>
        </p:nvCxnSpPr>
        <p:spPr>
          <a:xfrm rot="5400000" flipV="1">
            <a:off x="6216968" y="2555558"/>
            <a:ext cx="825500" cy="596265"/>
          </a:xfrm>
          <a:prstGeom prst="bentConnector3">
            <a:avLst>
              <a:gd name="adj1" fmla="val 49962"/>
            </a:avLst>
          </a:prstGeom>
          <a:ln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肘形连接符 24"/>
          <p:cNvCxnSpPr>
            <a:stCxn id="12" idx="2"/>
            <a:endCxn id="47" idx="0"/>
          </p:cNvCxnSpPr>
          <p:nvPr/>
        </p:nvCxnSpPr>
        <p:spPr>
          <a:xfrm rot="5400000">
            <a:off x="8660448" y="6143943"/>
            <a:ext cx="800735" cy="119380"/>
          </a:xfrm>
          <a:prstGeom prst="bentConnector3">
            <a:avLst>
              <a:gd name="adj1" fmla="val 50000"/>
            </a:avLst>
          </a:prstGeom>
          <a:ln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矩形 46"/>
          <p:cNvSpPr/>
          <p:nvPr/>
        </p:nvSpPr>
        <p:spPr>
          <a:xfrm>
            <a:off x="8731250" y="6604000"/>
            <a:ext cx="539750" cy="226885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eaVert" rtlCol="0" anchor="ctr"/>
          <a:p>
            <a:pPr algn="ctr"/>
            <a:r>
              <a:rPr lang="zh-CN" altLang="en-US" sz="1200"/>
              <a:t>巴中市信科数字技术有限公司</a:t>
            </a:r>
            <a:endParaRPr lang="zh-CN" altLang="en-US" sz="1200"/>
          </a:p>
        </p:txBody>
      </p:sp>
      <p:cxnSp>
        <p:nvCxnSpPr>
          <p:cNvPr id="49" name="肘形连接符 48"/>
          <p:cNvCxnSpPr/>
          <p:nvPr/>
        </p:nvCxnSpPr>
        <p:spPr>
          <a:xfrm rot="5400000" flipV="1">
            <a:off x="8978265" y="5935980"/>
            <a:ext cx="816610" cy="532130"/>
          </a:xfrm>
          <a:prstGeom prst="bentConnector3">
            <a:avLst>
              <a:gd name="adj1" fmla="val 50388"/>
            </a:avLst>
          </a:prstGeom>
          <a:ln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肘形连接符 50"/>
          <p:cNvCxnSpPr/>
          <p:nvPr/>
        </p:nvCxnSpPr>
        <p:spPr>
          <a:xfrm rot="5400000" flipV="1">
            <a:off x="7410450" y="3058160"/>
            <a:ext cx="399415" cy="5715"/>
          </a:xfrm>
          <a:prstGeom prst="bentConnector3">
            <a:avLst>
              <a:gd name="adj1" fmla="val 50079"/>
            </a:avLst>
          </a:prstGeom>
          <a:ln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矩形 51"/>
          <p:cNvSpPr/>
          <p:nvPr/>
        </p:nvSpPr>
        <p:spPr>
          <a:xfrm>
            <a:off x="7370445" y="3275330"/>
            <a:ext cx="539750" cy="254571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eaVert" rtlCol="0" anchor="ctr"/>
          <a:p>
            <a:pPr algn="ctr"/>
            <a:r>
              <a:rPr lang="zh-CN" altLang="en-US" sz="1200"/>
              <a:t>四川巴山和牛畜牧发展有限公司</a:t>
            </a:r>
            <a:endParaRPr lang="zh-CN" altLang="en-US" sz="1200"/>
          </a:p>
        </p:txBody>
      </p:sp>
      <p:cxnSp>
        <p:nvCxnSpPr>
          <p:cNvPr id="72" name="直接箭头连接符 71"/>
          <p:cNvCxnSpPr>
            <a:stCxn id="10" idx="2"/>
          </p:cNvCxnSpPr>
          <p:nvPr/>
        </p:nvCxnSpPr>
        <p:spPr>
          <a:xfrm>
            <a:off x="6927850" y="5821045"/>
            <a:ext cx="6985" cy="81788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73" name="直接箭头连接符 72"/>
          <p:cNvCxnSpPr/>
          <p:nvPr/>
        </p:nvCxnSpPr>
        <p:spPr>
          <a:xfrm>
            <a:off x="8317230" y="5786120"/>
            <a:ext cx="6985" cy="81788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74" name="矩形 73"/>
          <p:cNvSpPr/>
          <p:nvPr/>
        </p:nvSpPr>
        <p:spPr>
          <a:xfrm>
            <a:off x="9382760" y="6619875"/>
            <a:ext cx="539750" cy="226885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eaVert" rtlCol="0" anchor="ctr"/>
          <a:p>
            <a:pPr algn="ctr"/>
            <a:r>
              <a:rPr lang="zh-CN" altLang="en-US" sz="1200"/>
              <a:t>巴中启创数智科技有限公司</a:t>
            </a:r>
            <a:endParaRPr lang="zh-CN" altLang="en-US" sz="1200"/>
          </a:p>
        </p:txBody>
      </p:sp>
      <p:sp>
        <p:nvSpPr>
          <p:cNvPr id="75" name="矩形 74"/>
          <p:cNvSpPr/>
          <p:nvPr/>
        </p:nvSpPr>
        <p:spPr>
          <a:xfrm>
            <a:off x="10050145" y="6613525"/>
            <a:ext cx="539750" cy="226885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eaVert" rtlCol="0" anchor="ctr"/>
          <a:p>
            <a:pPr algn="ctr"/>
            <a:r>
              <a:rPr lang="zh-CN" altLang="en-US" sz="1200"/>
              <a:t>通江力创数字技术有限责任公司</a:t>
            </a:r>
            <a:endParaRPr lang="zh-CN" altLang="en-US" sz="1200"/>
          </a:p>
        </p:txBody>
      </p:sp>
      <p:sp>
        <p:nvSpPr>
          <p:cNvPr id="76" name="矩形 75"/>
          <p:cNvSpPr/>
          <p:nvPr/>
        </p:nvSpPr>
        <p:spPr>
          <a:xfrm>
            <a:off x="10711815" y="6609715"/>
            <a:ext cx="539750" cy="226885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eaVert" rtlCol="0" anchor="ctr"/>
          <a:p>
            <a:pPr algn="ctr"/>
            <a:r>
              <a:rPr lang="zh-CN" altLang="en-US" sz="1200"/>
              <a:t>四川恒创数字科技有限公司</a:t>
            </a:r>
            <a:endParaRPr lang="zh-CN" altLang="en-US" sz="1200"/>
          </a:p>
        </p:txBody>
      </p:sp>
      <p:sp>
        <p:nvSpPr>
          <p:cNvPr id="78" name="矩形 77"/>
          <p:cNvSpPr/>
          <p:nvPr/>
        </p:nvSpPr>
        <p:spPr>
          <a:xfrm>
            <a:off x="11370310" y="6609715"/>
            <a:ext cx="539750" cy="226885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eaVert" rtlCol="0" anchor="ctr"/>
          <a:p>
            <a:pPr algn="ctr"/>
            <a:r>
              <a:rPr lang="zh-CN" altLang="en-US" sz="1200"/>
              <a:t>巴中同创数字科技有限公司</a:t>
            </a:r>
            <a:endParaRPr lang="zh-CN" altLang="en-US" sz="1200"/>
          </a:p>
        </p:txBody>
      </p:sp>
      <p:cxnSp>
        <p:nvCxnSpPr>
          <p:cNvPr id="79" name="肘形连接符 78"/>
          <p:cNvCxnSpPr>
            <a:stCxn id="12" idx="2"/>
            <a:endCxn id="75" idx="0"/>
          </p:cNvCxnSpPr>
          <p:nvPr/>
        </p:nvCxnSpPr>
        <p:spPr>
          <a:xfrm rot="5400000" flipV="1">
            <a:off x="9314815" y="5608320"/>
            <a:ext cx="810260" cy="1199515"/>
          </a:xfrm>
          <a:prstGeom prst="bentConnector3">
            <a:avLst>
              <a:gd name="adj1" fmla="val 49961"/>
            </a:avLst>
          </a:prstGeom>
          <a:ln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肘形连接符 80"/>
          <p:cNvCxnSpPr/>
          <p:nvPr/>
        </p:nvCxnSpPr>
        <p:spPr>
          <a:xfrm rot="5400000" flipV="1">
            <a:off x="10447308" y="6082078"/>
            <a:ext cx="396000" cy="648000"/>
          </a:xfrm>
          <a:prstGeom prst="bentConnector3">
            <a:avLst>
              <a:gd name="adj1" fmla="val 201"/>
            </a:avLst>
          </a:prstGeom>
          <a:ln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肘形连接符 84"/>
          <p:cNvCxnSpPr/>
          <p:nvPr/>
        </p:nvCxnSpPr>
        <p:spPr>
          <a:xfrm rot="5400000" flipV="1">
            <a:off x="11096913" y="6082078"/>
            <a:ext cx="396000" cy="648000"/>
          </a:xfrm>
          <a:prstGeom prst="bentConnector3">
            <a:avLst>
              <a:gd name="adj1" fmla="val 201"/>
            </a:avLst>
          </a:prstGeom>
          <a:ln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矩形 3"/>
          <p:cNvSpPr/>
          <p:nvPr/>
        </p:nvSpPr>
        <p:spPr>
          <a:xfrm>
            <a:off x="3382645" y="967740"/>
            <a:ext cx="5911850" cy="539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1600" b="1"/>
              <a:t>巴中市产业发展集团有限公司</a:t>
            </a:r>
            <a:endParaRPr lang="zh-CN" altLang="en-US" sz="1600" b="1"/>
          </a:p>
        </p:txBody>
      </p:sp>
      <p:sp>
        <p:nvSpPr>
          <p:cNvPr id="6" name="矩形 5"/>
          <p:cNvSpPr/>
          <p:nvPr/>
        </p:nvSpPr>
        <p:spPr>
          <a:xfrm>
            <a:off x="4462781" y="2346960"/>
            <a:ext cx="1371600" cy="540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1400"/>
              <a:t>控股子公司</a:t>
            </a:r>
            <a:endParaRPr lang="zh-CN" altLang="en-US" sz="1400"/>
          </a:p>
        </p:txBody>
      </p:sp>
      <p:sp>
        <p:nvSpPr>
          <p:cNvPr id="7" name="矩形 6"/>
          <p:cNvSpPr/>
          <p:nvPr/>
        </p:nvSpPr>
        <p:spPr>
          <a:xfrm>
            <a:off x="7343141" y="2346960"/>
            <a:ext cx="1371600" cy="540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1400"/>
              <a:t>参股子公司</a:t>
            </a:r>
            <a:endParaRPr lang="zh-CN" altLang="en-US" sz="1400"/>
          </a:p>
        </p:txBody>
      </p:sp>
      <p:sp>
        <p:nvSpPr>
          <p:cNvPr id="13" name="矩形 12"/>
          <p:cNvSpPr/>
          <p:nvPr/>
        </p:nvSpPr>
        <p:spPr>
          <a:xfrm>
            <a:off x="3445510" y="3604260"/>
            <a:ext cx="539750" cy="239268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eaVert" rtlCol="0" anchor="ctr"/>
          <a:p>
            <a:pPr algn="ctr"/>
            <a:r>
              <a:rPr lang="zh-CN" altLang="en-US" sz="1200">
                <a:sym typeface="+mn-ea"/>
              </a:rPr>
              <a:t>巴中市道地药业有限公司</a:t>
            </a:r>
            <a:endParaRPr lang="zh-CN" altLang="en-US" sz="1200"/>
          </a:p>
        </p:txBody>
      </p:sp>
      <p:sp>
        <p:nvSpPr>
          <p:cNvPr id="14" name="矩形 13"/>
          <p:cNvSpPr/>
          <p:nvPr/>
        </p:nvSpPr>
        <p:spPr>
          <a:xfrm>
            <a:off x="5294630" y="3604260"/>
            <a:ext cx="539750" cy="239268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eaVert" rtlCol="0" anchor="ctr"/>
          <a:p>
            <a:pPr algn="ctr"/>
            <a:r>
              <a:rPr lang="zh-CN" altLang="en-US" sz="1200">
                <a:sym typeface="+mn-ea"/>
              </a:rPr>
              <a:t>四川省巴山牧歌农业科技有限公司</a:t>
            </a:r>
            <a:endParaRPr lang="zh-CN" altLang="en-US" sz="1200"/>
          </a:p>
        </p:txBody>
      </p:sp>
      <p:grpSp>
        <p:nvGrpSpPr>
          <p:cNvPr id="19" name="组合 18"/>
          <p:cNvGrpSpPr/>
          <p:nvPr/>
        </p:nvGrpSpPr>
        <p:grpSpPr>
          <a:xfrm>
            <a:off x="6435090" y="3606800"/>
            <a:ext cx="2778125" cy="3093720"/>
            <a:chOff x="9374" y="7431"/>
            <a:chExt cx="4375" cy="4872"/>
          </a:xfrm>
        </p:grpSpPr>
        <p:sp>
          <p:nvSpPr>
            <p:cNvPr id="15" name="矩形 14"/>
            <p:cNvSpPr/>
            <p:nvPr/>
          </p:nvSpPr>
          <p:spPr>
            <a:xfrm>
              <a:off x="9374" y="7431"/>
              <a:ext cx="850" cy="4263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eaVert" rtlCol="0" anchor="ctr"/>
            <a:p>
              <a:pPr algn="ctr"/>
              <a:r>
                <a:rPr lang="zh-CN" altLang="en-US" sz="1200"/>
                <a:t>四川工大西南食品研究有限责任公司</a:t>
              </a:r>
              <a:endParaRPr lang="zh-CN" altLang="en-US" sz="1200"/>
            </a:p>
          </p:txBody>
        </p:sp>
        <p:sp>
          <p:nvSpPr>
            <p:cNvPr id="16" name="矩形 15"/>
            <p:cNvSpPr/>
            <p:nvPr/>
          </p:nvSpPr>
          <p:spPr>
            <a:xfrm>
              <a:off x="10534" y="7445"/>
              <a:ext cx="850" cy="3748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eaVert" rtlCol="0" anchor="ctr"/>
            <a:p>
              <a:pPr algn="ctr"/>
              <a:r>
                <a:rPr lang="zh-CN" altLang="en-US" sz="1200">
                  <a:sym typeface="+mn-ea"/>
                </a:rPr>
                <a:t>巴中建丰新材料有限公司</a:t>
              </a:r>
              <a:endParaRPr lang="zh-CN" altLang="en-US" sz="1200"/>
            </a:p>
          </p:txBody>
        </p:sp>
        <p:sp>
          <p:nvSpPr>
            <p:cNvPr id="48" name="矩形 47"/>
            <p:cNvSpPr/>
            <p:nvPr/>
          </p:nvSpPr>
          <p:spPr>
            <a:xfrm>
              <a:off x="11678" y="7431"/>
              <a:ext cx="850" cy="3357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eaVert" rtlCol="0" anchor="ctr"/>
            <a:p>
              <a:pPr algn="ctr"/>
              <a:r>
                <a:rPr lang="zh-CN" altLang="en-US" sz="1200"/>
                <a:t>四川中科森蓝新材料有限公司</a:t>
              </a:r>
              <a:endParaRPr lang="zh-CN" altLang="en-US" sz="1200"/>
            </a:p>
          </p:txBody>
        </p:sp>
        <p:sp>
          <p:nvSpPr>
            <p:cNvPr id="54" name="矩形 53"/>
            <p:cNvSpPr/>
            <p:nvPr/>
          </p:nvSpPr>
          <p:spPr>
            <a:xfrm>
              <a:off x="12899" y="7445"/>
              <a:ext cx="850" cy="4858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eaVert" rtlCol="0" anchor="ctr"/>
            <a:p>
              <a:pPr algn="ctr"/>
              <a:r>
                <a:rPr lang="zh-CN" altLang="en-US" sz="1200">
                  <a:sym typeface="+mn-ea"/>
                </a:rPr>
                <a:t>华牧巴山牛现代农牧科技（巴中）有限公司</a:t>
              </a:r>
              <a:endParaRPr lang="zh-CN" altLang="en-US" sz="1200"/>
            </a:p>
          </p:txBody>
        </p:sp>
      </p:grpSp>
      <p:sp>
        <p:nvSpPr>
          <p:cNvPr id="10" name="矩形 9"/>
          <p:cNvSpPr/>
          <p:nvPr/>
        </p:nvSpPr>
        <p:spPr>
          <a:xfrm>
            <a:off x="2070100" y="6731000"/>
            <a:ext cx="539750" cy="226885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eaVert" rtlCol="0" anchor="ctr"/>
          <a:p>
            <a:pPr algn="ctr"/>
            <a:r>
              <a:rPr lang="zh-CN" altLang="en-US" sz="1200"/>
              <a:t>四川仁方医药贸易有限公司</a:t>
            </a:r>
            <a:endParaRPr lang="zh-CN" altLang="en-US" sz="1200"/>
          </a:p>
        </p:txBody>
      </p:sp>
      <p:sp>
        <p:nvSpPr>
          <p:cNvPr id="11" name="矩形 10"/>
          <p:cNvSpPr/>
          <p:nvPr/>
        </p:nvSpPr>
        <p:spPr>
          <a:xfrm>
            <a:off x="2760345" y="6741795"/>
            <a:ext cx="539750" cy="274510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eaVert" rtlCol="0" anchor="ctr"/>
          <a:p>
            <a:pPr algn="ctr"/>
            <a:r>
              <a:rPr lang="zh-CN" altLang="en-US" sz="1200"/>
              <a:t>四川润昌康鑫医疗供应链管理有限公司</a:t>
            </a:r>
            <a:endParaRPr lang="zh-CN" altLang="en-US" sz="1200"/>
          </a:p>
        </p:txBody>
      </p:sp>
      <p:sp>
        <p:nvSpPr>
          <p:cNvPr id="12" name="矩形 11"/>
          <p:cNvSpPr/>
          <p:nvPr/>
        </p:nvSpPr>
        <p:spPr>
          <a:xfrm>
            <a:off x="3411220" y="6732905"/>
            <a:ext cx="539750" cy="241554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eaVert" rtlCol="0" anchor="ctr"/>
          <a:p>
            <a:pPr algn="ctr"/>
            <a:r>
              <a:rPr lang="zh-CN" altLang="en-US" sz="1200"/>
              <a:t>南江民康医疗供应链管理有限公司</a:t>
            </a:r>
            <a:endParaRPr lang="zh-CN" altLang="en-US" sz="1200"/>
          </a:p>
        </p:txBody>
      </p:sp>
      <p:sp>
        <p:nvSpPr>
          <p:cNvPr id="17" name="矩形 16"/>
          <p:cNvSpPr/>
          <p:nvPr/>
        </p:nvSpPr>
        <p:spPr>
          <a:xfrm>
            <a:off x="4070985" y="6731635"/>
            <a:ext cx="539750" cy="226885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eaVert" rtlCol="0" anchor="ctr"/>
          <a:p>
            <a:pPr algn="ctr"/>
            <a:r>
              <a:rPr lang="zh-CN" altLang="en-US" sz="1200"/>
              <a:t>通江县道地药业有限公司</a:t>
            </a:r>
            <a:endParaRPr lang="zh-CN" altLang="en-US" sz="1200"/>
          </a:p>
        </p:txBody>
      </p:sp>
      <p:sp>
        <p:nvSpPr>
          <p:cNvPr id="18" name="矩形 17"/>
          <p:cNvSpPr/>
          <p:nvPr/>
        </p:nvSpPr>
        <p:spPr>
          <a:xfrm>
            <a:off x="4750435" y="6724650"/>
            <a:ext cx="539750" cy="252539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eaVert" rtlCol="0" anchor="ctr"/>
          <a:p>
            <a:pPr algn="ctr"/>
            <a:r>
              <a:rPr lang="zh-CN" altLang="en-US" sz="1200"/>
              <a:t>巴中致远医疗供应链管理有限公司</a:t>
            </a:r>
            <a:endParaRPr lang="zh-CN" altLang="en-US" sz="1200"/>
          </a:p>
        </p:txBody>
      </p:sp>
      <p:cxnSp>
        <p:nvCxnSpPr>
          <p:cNvPr id="20" name="肘形连接符 19"/>
          <p:cNvCxnSpPr>
            <a:stCxn id="4" idx="2"/>
            <a:endCxn id="7" idx="0"/>
          </p:cNvCxnSpPr>
          <p:nvPr/>
        </p:nvCxnSpPr>
        <p:spPr>
          <a:xfrm rot="5400000" flipV="1">
            <a:off x="6764020" y="1082040"/>
            <a:ext cx="839470" cy="1690370"/>
          </a:xfrm>
          <a:prstGeom prst="bentConnector3">
            <a:avLst>
              <a:gd name="adj1" fmla="val 50000"/>
            </a:avLst>
          </a:prstGeom>
          <a:ln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23" name="肘形连接符 22"/>
          <p:cNvCxnSpPr>
            <a:stCxn id="4" idx="2"/>
            <a:endCxn id="6" idx="0"/>
          </p:cNvCxnSpPr>
          <p:nvPr/>
        </p:nvCxnSpPr>
        <p:spPr>
          <a:xfrm rot="5400000">
            <a:off x="5323840" y="1332230"/>
            <a:ext cx="839470" cy="1189990"/>
          </a:xfrm>
          <a:prstGeom prst="bentConnector3">
            <a:avLst>
              <a:gd name="adj1" fmla="val 50000"/>
            </a:avLst>
          </a:prstGeom>
          <a:ln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24" name="肘形连接符 23"/>
          <p:cNvCxnSpPr>
            <a:stCxn id="6" idx="2"/>
            <a:endCxn id="13" idx="0"/>
          </p:cNvCxnSpPr>
          <p:nvPr/>
        </p:nvCxnSpPr>
        <p:spPr>
          <a:xfrm rot="5400000">
            <a:off x="4072890" y="2528570"/>
            <a:ext cx="717550" cy="1433195"/>
          </a:xfrm>
          <a:prstGeom prst="bentConnector3">
            <a:avLst>
              <a:gd name="adj1" fmla="val 49956"/>
            </a:avLst>
          </a:prstGeom>
          <a:ln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25" name="肘形连接符 24"/>
          <p:cNvCxnSpPr>
            <a:endCxn id="14" idx="0"/>
          </p:cNvCxnSpPr>
          <p:nvPr/>
        </p:nvCxnSpPr>
        <p:spPr>
          <a:xfrm rot="5400000" flipV="1">
            <a:off x="4997450" y="3037205"/>
            <a:ext cx="717550" cy="415925"/>
          </a:xfrm>
          <a:prstGeom prst="bentConnector3">
            <a:avLst>
              <a:gd name="adj1" fmla="val 50044"/>
            </a:avLst>
          </a:prstGeom>
          <a:ln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26" name="肘形连接符 25"/>
          <p:cNvCxnSpPr>
            <a:stCxn id="13" idx="2"/>
            <a:endCxn id="10" idx="0"/>
          </p:cNvCxnSpPr>
          <p:nvPr/>
        </p:nvCxnSpPr>
        <p:spPr>
          <a:xfrm rot="5400000">
            <a:off x="2660650" y="5676265"/>
            <a:ext cx="734060" cy="1375410"/>
          </a:xfrm>
          <a:prstGeom prst="bentConnector3">
            <a:avLst>
              <a:gd name="adj1" fmla="val 50000"/>
            </a:avLst>
          </a:prstGeom>
          <a:ln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27" name="肘形连接符 26"/>
          <p:cNvCxnSpPr/>
          <p:nvPr/>
        </p:nvCxnSpPr>
        <p:spPr>
          <a:xfrm rot="5400000">
            <a:off x="3006090" y="6023610"/>
            <a:ext cx="732790" cy="684530"/>
          </a:xfrm>
          <a:prstGeom prst="bentConnector3">
            <a:avLst>
              <a:gd name="adj1" fmla="val 50087"/>
            </a:avLst>
          </a:prstGeom>
          <a:ln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28" name="肘形连接符 27"/>
          <p:cNvCxnSpPr/>
          <p:nvPr/>
        </p:nvCxnSpPr>
        <p:spPr>
          <a:xfrm rot="5400000" flipV="1">
            <a:off x="3357880" y="6360160"/>
            <a:ext cx="714375" cy="9525"/>
          </a:xfrm>
          <a:prstGeom prst="bentConnector3">
            <a:avLst>
              <a:gd name="adj1" fmla="val 50044"/>
            </a:avLst>
          </a:prstGeom>
          <a:ln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29" name="肘形连接符 28"/>
          <p:cNvCxnSpPr>
            <a:stCxn id="13" idx="2"/>
            <a:endCxn id="17" idx="0"/>
          </p:cNvCxnSpPr>
          <p:nvPr/>
        </p:nvCxnSpPr>
        <p:spPr>
          <a:xfrm rot="5400000" flipV="1">
            <a:off x="3660775" y="6050915"/>
            <a:ext cx="734695" cy="625475"/>
          </a:xfrm>
          <a:prstGeom prst="bentConnector3">
            <a:avLst>
              <a:gd name="adj1" fmla="val 50043"/>
            </a:avLst>
          </a:prstGeom>
          <a:ln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30" name="肘形连接符 29"/>
          <p:cNvCxnSpPr>
            <a:stCxn id="13" idx="2"/>
            <a:endCxn id="18" idx="0"/>
          </p:cNvCxnSpPr>
          <p:nvPr/>
        </p:nvCxnSpPr>
        <p:spPr>
          <a:xfrm rot="5400000" flipV="1">
            <a:off x="4003675" y="5708015"/>
            <a:ext cx="727710" cy="1304925"/>
          </a:xfrm>
          <a:prstGeom prst="bentConnector3">
            <a:avLst>
              <a:gd name="adj1" fmla="val 49956"/>
            </a:avLst>
          </a:prstGeom>
          <a:ln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31" name="肘形连接符 30"/>
          <p:cNvCxnSpPr>
            <a:stCxn id="7" idx="2"/>
            <a:endCxn id="15" idx="0"/>
          </p:cNvCxnSpPr>
          <p:nvPr/>
        </p:nvCxnSpPr>
        <p:spPr>
          <a:xfrm rot="5400000">
            <a:off x="7006590" y="2584450"/>
            <a:ext cx="720090" cy="1323975"/>
          </a:xfrm>
          <a:prstGeom prst="bentConnector3">
            <a:avLst>
              <a:gd name="adj1" fmla="val 49956"/>
            </a:avLst>
          </a:prstGeom>
          <a:ln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32" name="肘形连接符 31"/>
          <p:cNvCxnSpPr/>
          <p:nvPr/>
        </p:nvCxnSpPr>
        <p:spPr>
          <a:xfrm rot="5400000">
            <a:off x="7334885" y="2951480"/>
            <a:ext cx="791210" cy="587375"/>
          </a:xfrm>
          <a:prstGeom prst="bentConnector3">
            <a:avLst>
              <a:gd name="adj1" fmla="val 50040"/>
            </a:avLst>
          </a:prstGeom>
          <a:ln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34" name="肘形连接符 33"/>
          <p:cNvCxnSpPr/>
          <p:nvPr/>
        </p:nvCxnSpPr>
        <p:spPr>
          <a:xfrm rot="5400000" flipV="1">
            <a:off x="7730490" y="3176905"/>
            <a:ext cx="726440" cy="148590"/>
          </a:xfrm>
          <a:prstGeom prst="bentConnector3">
            <a:avLst>
              <a:gd name="adj1" fmla="val 50087"/>
            </a:avLst>
          </a:prstGeom>
          <a:ln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35" name="肘形连接符 34"/>
          <p:cNvCxnSpPr/>
          <p:nvPr/>
        </p:nvCxnSpPr>
        <p:spPr>
          <a:xfrm>
            <a:off x="8054975" y="3242945"/>
            <a:ext cx="916940" cy="372745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</p:spTree>
  </p:cSld>
  <p:clrMapOvr>
    <a:masterClrMapping/>
  </p:clrMapOvr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440</Words>
  <Application>WPS 演示</Application>
  <PresentationFormat>宽屏</PresentationFormat>
  <Paragraphs>68</Paragraphs>
  <Slides>2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</vt:i4>
      </vt:variant>
    </vt:vector>
  </HeadingPairs>
  <TitlesOfParts>
    <vt:vector size="9" baseType="lpstr">
      <vt:lpstr>Arial</vt:lpstr>
      <vt:lpstr>宋体</vt:lpstr>
      <vt:lpstr>Wingdings</vt:lpstr>
      <vt:lpstr>微软雅黑</vt:lpstr>
      <vt:lpstr>Calibri</vt:lpstr>
      <vt:lpstr>Arial Unicode MS</vt:lpstr>
      <vt:lpstr>Office 主题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Administrator</cp:lastModifiedBy>
  <cp:revision>27</cp:revision>
  <dcterms:created xsi:type="dcterms:W3CDTF">2022-09-26T10:12:00Z</dcterms:created>
  <dcterms:modified xsi:type="dcterms:W3CDTF">2025-07-09T02:20:32Z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5A9BDA3B410A4C188642FBBBF02507E1_13</vt:lpwstr>
  </property>
  <property fmtid="{D5CDD505-2E9C-101B-9397-08002B2CF9AE}" pid="3" name="KSOProductBuildVer">
    <vt:lpwstr>2052-11.8.2.12011</vt:lpwstr>
  </property>
</Properties>
</file>